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77B34-8553-4C33-B057-94E624E87B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OSINT – Open Source Intelligence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54E06D-ECA5-4167-9D07-F66A76EEC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Guilherme Freitas Ferraz </a:t>
            </a:r>
          </a:p>
        </p:txBody>
      </p:sp>
    </p:spTree>
    <p:extLst>
      <p:ext uri="{BB962C8B-B14F-4D97-AF65-F5344CB8AC3E}">
        <p14:creationId xmlns:p14="http://schemas.microsoft.com/office/powerpoint/2010/main" val="135711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F6BD5-564A-408B-921D-FA6853465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Analise de informações osint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3C1BE8-9A76-46A0-8A4B-4DA317249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Dados estruturados e não estruturados</a:t>
            </a:r>
          </a:p>
          <a:p>
            <a:r>
              <a:rPr lang="pt-BR" dirty="0"/>
              <a:t>Dados indexados e não indexados</a:t>
            </a:r>
          </a:p>
          <a:p>
            <a:r>
              <a:rPr lang="pt-BR" dirty="0"/>
              <a:t>Big Data</a:t>
            </a:r>
          </a:p>
          <a:p>
            <a:r>
              <a:rPr lang="pt-BR" dirty="0"/>
              <a:t>Exatidão x tendência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598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FEABE-29B6-45EB-A892-3A909581A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Ciclos de inteligência aplicados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2FC99E-D284-4D8D-A5CE-408836549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Requerimento</a:t>
            </a:r>
          </a:p>
          <a:p>
            <a:r>
              <a:rPr lang="pt-BR" dirty="0"/>
              <a:t>Planejamento</a:t>
            </a:r>
          </a:p>
          <a:p>
            <a:r>
              <a:rPr lang="pt-BR" dirty="0"/>
              <a:t>Coleta e Processamento</a:t>
            </a:r>
          </a:p>
          <a:p>
            <a:r>
              <a:rPr lang="pt-BR" dirty="0"/>
              <a:t>Analise</a:t>
            </a:r>
          </a:p>
          <a:p>
            <a:r>
              <a:rPr lang="pt-BR" dirty="0"/>
              <a:t>Disseminação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52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7E88A-45BF-488D-A806-A01487C281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Muito Obrigado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E8C926-E1CD-4CC4-A111-E2BAAD85B0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Um obrigado especial a minha Linda esposa</a:t>
            </a:r>
          </a:p>
          <a:p>
            <a:r>
              <a:rPr lang="pt-BR" dirty="0"/>
              <a:t>gfferraz@gmail.com</a:t>
            </a:r>
          </a:p>
        </p:txBody>
      </p:sp>
    </p:spTree>
    <p:extLst>
      <p:ext uri="{BB962C8B-B14F-4D97-AF65-F5344CB8AC3E}">
        <p14:creationId xmlns:p14="http://schemas.microsoft.com/office/powerpoint/2010/main" val="392312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9616D-1085-4B74-971D-1832A2FE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Inteligência – Ontem, Hoje e Sempre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90907F-445A-4457-AE3E-7DE816D88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Exercício de ações especializadas para a obtenção e analise de dados, voltadas à produção de conhecimento e proteção de conhecimentos para o país. (ABIN)</a:t>
            </a:r>
          </a:p>
          <a:p>
            <a:r>
              <a:rPr lang="pt-BR" dirty="0"/>
              <a:t>Inteligência como Produto</a:t>
            </a:r>
          </a:p>
          <a:p>
            <a:r>
              <a:rPr lang="pt-BR" dirty="0"/>
              <a:t>Inteligência como Processo</a:t>
            </a:r>
          </a:p>
        </p:txBody>
      </p:sp>
    </p:spTree>
    <p:extLst>
      <p:ext uri="{BB962C8B-B14F-4D97-AF65-F5344CB8AC3E}">
        <p14:creationId xmlns:p14="http://schemas.microsoft.com/office/powerpoint/2010/main" val="299682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5A51F-2EB1-4FE8-BD6E-FC620BAC0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Ciclos de Inteligência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F85F1D-117B-4F00-9835-795742848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Requerimento</a:t>
            </a:r>
          </a:p>
          <a:p>
            <a:r>
              <a:rPr lang="pt-BR" dirty="0"/>
              <a:t>Planejamento</a:t>
            </a:r>
          </a:p>
          <a:p>
            <a:r>
              <a:rPr lang="pt-BR" dirty="0"/>
              <a:t>Coleta</a:t>
            </a:r>
          </a:p>
          <a:p>
            <a:r>
              <a:rPr lang="pt-BR" dirty="0"/>
              <a:t>Processamento</a:t>
            </a:r>
          </a:p>
          <a:p>
            <a:r>
              <a:rPr lang="pt-BR" dirty="0"/>
              <a:t>Análise</a:t>
            </a:r>
          </a:p>
          <a:p>
            <a:r>
              <a:rPr lang="pt-BR" dirty="0"/>
              <a:t>Disseminação</a:t>
            </a:r>
          </a:p>
        </p:txBody>
      </p:sp>
    </p:spTree>
    <p:extLst>
      <p:ext uri="{BB962C8B-B14F-4D97-AF65-F5344CB8AC3E}">
        <p14:creationId xmlns:p14="http://schemas.microsoft.com/office/powerpoint/2010/main" val="169083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82313D-02AC-4596-A560-21CCB16B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Inteligência Policial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C7AA10-F861-45BD-B61C-0476D8D0D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Busca pela produção e proteção de conhecimento adquiridos por órgãos policiais e de segurança pública, com o objetivo de apoiar processos decisórios do próprio órgão, o estabelecimento de ações internas ou externas e de segurança pública.</a:t>
            </a:r>
          </a:p>
        </p:txBody>
      </p:sp>
    </p:spTree>
    <p:extLst>
      <p:ext uri="{BB962C8B-B14F-4D97-AF65-F5344CB8AC3E}">
        <p14:creationId xmlns:p14="http://schemas.microsoft.com/office/powerpoint/2010/main" val="4148733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02226-732C-4E8E-B9FD-0CE89F831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Inteligência investigativa e pericial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D972CF-D4A9-46A3-891F-3F7666D53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Busca por meios de técnicas e métodos, confirmar ou negar evidencias e vestígios, por fim produzindo provas formais com o objetivo de condenação ou absolvição.</a:t>
            </a:r>
          </a:p>
        </p:txBody>
      </p:sp>
    </p:spTree>
    <p:extLst>
      <p:ext uri="{BB962C8B-B14F-4D97-AF65-F5344CB8AC3E}">
        <p14:creationId xmlns:p14="http://schemas.microsoft.com/office/powerpoint/2010/main" val="353099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E5546C-0D12-4B95-A49E-719D0304A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D0703E-0241-4EFA-B3C5-27CC2BCF6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Dados</a:t>
            </a:r>
          </a:p>
          <a:p>
            <a:r>
              <a:rPr lang="pt-BR" dirty="0"/>
              <a:t>Informações</a:t>
            </a:r>
          </a:p>
          <a:p>
            <a:r>
              <a:rPr lang="pt-BR" dirty="0"/>
              <a:t>Conhecimento</a:t>
            </a:r>
          </a:p>
          <a:p>
            <a:r>
              <a:rPr lang="pt-BR" dirty="0"/>
              <a:t>Fontes Abertas, Fontes restritas, Fontes secretas ou clandestinas</a:t>
            </a:r>
          </a:p>
          <a:p>
            <a:r>
              <a:rPr lang="pt-BR" dirty="0"/>
              <a:t>Fontes Primarias ou Fontes Secundarias</a:t>
            </a:r>
          </a:p>
          <a:p>
            <a:r>
              <a:rPr lang="pt-BR" dirty="0"/>
              <a:t>Dado ou Informação Aberta / Ostensiva, restrita, secretas ou clandestinas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803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E442B-4FA4-4517-9280-6AD30C8E0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Crimes Cibernéticos x comuns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2EDAC8-AFD2-4140-9779-91FE852AB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Qualquer conduta ilícita – Crimes x Contravenção</a:t>
            </a:r>
          </a:p>
          <a:p>
            <a:r>
              <a:rPr lang="pt-BR" dirty="0"/>
              <a:t>Crimes de Informática puros ou próprios</a:t>
            </a:r>
          </a:p>
          <a:p>
            <a:r>
              <a:rPr lang="pt-BR" dirty="0"/>
              <a:t>Crimes comuns com uso de Informática, impuros ou impróprios</a:t>
            </a:r>
          </a:p>
        </p:txBody>
      </p:sp>
    </p:spTree>
    <p:extLst>
      <p:ext uri="{BB962C8B-B14F-4D97-AF65-F5344CB8AC3E}">
        <p14:creationId xmlns:p14="http://schemas.microsoft.com/office/powerpoint/2010/main" val="241020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A8580-2051-4BAD-B96F-D13EEFE3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Valor probatório da osint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B9F24A-E18B-445F-9E74-D150938B8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Contexto da inteligência policial</a:t>
            </a:r>
          </a:p>
          <a:p>
            <a:pPr lvl="2"/>
            <a:r>
              <a:rPr lang="pt-BR" dirty="0"/>
              <a:t>Apoio a tomada de decisão</a:t>
            </a:r>
          </a:p>
          <a:p>
            <a:pPr lvl="2"/>
            <a:r>
              <a:rPr lang="pt-BR" dirty="0"/>
              <a:t>Apoio a operações</a:t>
            </a:r>
          </a:p>
          <a:p>
            <a:pPr lvl="2"/>
            <a:r>
              <a:rPr lang="pt-BR" dirty="0"/>
              <a:t>Apoio ao estabelecimento de politicas públicas</a:t>
            </a:r>
          </a:p>
          <a:p>
            <a:r>
              <a:rPr lang="pt-BR" dirty="0"/>
              <a:t>Contexto da inteligência investigativa e pericial</a:t>
            </a:r>
          </a:p>
          <a:p>
            <a:pPr lvl="2"/>
            <a:r>
              <a:rPr lang="pt-BR" dirty="0"/>
              <a:t>Formalidade dos produtos e processos</a:t>
            </a:r>
          </a:p>
          <a:p>
            <a:pPr lvl="2"/>
            <a:r>
              <a:rPr lang="pt-BR" dirty="0"/>
              <a:t>Provas admitidas em direito</a:t>
            </a:r>
          </a:p>
          <a:p>
            <a:pPr lvl="2"/>
            <a:r>
              <a:rPr lang="pt-BR" dirty="0"/>
              <a:t>Cadeia de custodia</a:t>
            </a:r>
          </a:p>
          <a:p>
            <a:pPr lvl="2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0252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3845C-B397-4B86-9818-63EB9601D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 a não produzir provas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F4E43A-367F-47D4-AE35-9C8522FD8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nemo tenetur se detegere</a:t>
            </a:r>
            <a:r>
              <a:rPr lang="pt-BR" dirty="0"/>
              <a:t> (o direito de não produzir prova contra si mesmo)</a:t>
            </a:r>
          </a:p>
          <a:p>
            <a:r>
              <a:rPr lang="pt-BR" dirty="0"/>
              <a:t>Redes sociais / redes autenticadas</a:t>
            </a:r>
          </a:p>
          <a:p>
            <a:r>
              <a:rPr lang="pt-BR" dirty="0"/>
              <a:t>Identidade fictícia</a:t>
            </a:r>
          </a:p>
          <a:p>
            <a:r>
              <a:rPr lang="pt-BR" dirty="0"/>
              <a:t>Dados e informações produzidos publicamente / ostensivamente</a:t>
            </a:r>
          </a:p>
          <a:p>
            <a:r>
              <a:rPr lang="pt-BR" dirty="0"/>
              <a:t>Interferência na coleta de informações, provocação</a:t>
            </a:r>
          </a:p>
        </p:txBody>
      </p:sp>
    </p:spTree>
    <p:extLst>
      <p:ext uri="{BB962C8B-B14F-4D97-AF65-F5344CB8AC3E}">
        <p14:creationId xmlns:p14="http://schemas.microsoft.com/office/powerpoint/2010/main" val="1621106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771</TotalTime>
  <Words>283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Tw Cen MT</vt:lpstr>
      <vt:lpstr>Circuito</vt:lpstr>
      <vt:lpstr>OSINT – Open Source Intelligence</vt:lpstr>
      <vt:lpstr>Inteligência – Ontem, Hoje e Sempre</vt:lpstr>
      <vt:lpstr>Ciclos de Inteligência</vt:lpstr>
      <vt:lpstr>Inteligência Policial</vt:lpstr>
      <vt:lpstr>Inteligência investigativa e pericial</vt:lpstr>
      <vt:lpstr>OSINT</vt:lpstr>
      <vt:lpstr>Crimes Cibernéticos x comuns</vt:lpstr>
      <vt:lpstr>Valor probatório da osint</vt:lpstr>
      <vt:lpstr>Direito a não produzir provas</vt:lpstr>
      <vt:lpstr>Analise de informações osint</vt:lpstr>
      <vt:lpstr>Ciclos de inteligência aplicados</vt:lpstr>
      <vt:lpstr>Muito Obrigado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OSINT – Open Source Intelligence</dc:title>
  <dc:creator>Guilherme Freitas Ferraz</dc:creator>
  <cp:lastModifiedBy>Guilherme Freitas Ferraz</cp:lastModifiedBy>
  <cp:revision>12</cp:revision>
  <dcterms:created xsi:type="dcterms:W3CDTF">2019-09-14T00:32:44Z</dcterms:created>
  <dcterms:modified xsi:type="dcterms:W3CDTF">2019-09-14T13:24:35Z</dcterms:modified>
</cp:coreProperties>
</file>